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61" r:id="rId3"/>
    <p:sldId id="262" r:id="rId4"/>
    <p:sldId id="263" r:id="rId5"/>
    <p:sldId id="283" r:id="rId6"/>
    <p:sldId id="264" r:id="rId7"/>
    <p:sldId id="271" r:id="rId8"/>
    <p:sldId id="272" r:id="rId9"/>
    <p:sldId id="265" r:id="rId10"/>
    <p:sldId id="273" r:id="rId11"/>
    <p:sldId id="276" r:id="rId12"/>
    <p:sldId id="279" r:id="rId13"/>
    <p:sldId id="277" r:id="rId14"/>
    <p:sldId id="274" r:id="rId15"/>
    <p:sldId id="275" r:id="rId16"/>
    <p:sldId id="280" r:id="rId17"/>
    <p:sldId id="278" r:id="rId18"/>
    <p:sldId id="281" r:id="rId19"/>
    <p:sldId id="282" r:id="rId20"/>
    <p:sldId id="284" r:id="rId21"/>
    <p:sldId id="286" r:id="rId22"/>
    <p:sldId id="290" r:id="rId23"/>
    <p:sldId id="292" r:id="rId24"/>
    <p:sldId id="291" r:id="rId25"/>
    <p:sldId id="293" r:id="rId26"/>
    <p:sldId id="295" r:id="rId27"/>
    <p:sldId id="296" r:id="rId28"/>
    <p:sldId id="297" r:id="rId29"/>
    <p:sldId id="298" r:id="rId30"/>
    <p:sldId id="299" r:id="rId31"/>
    <p:sldId id="300" r:id="rId32"/>
    <p:sldId id="301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9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90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DADAD-BDC4-E246-8155-1773B78E22F2}" type="datetimeFigureOut">
              <a:rPr lang="en-US" smtClean="0"/>
              <a:t>3/5/25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EBB29-0DD7-5349-B464-327BC7D06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38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EBB29-0DD7-5349-B464-327BC7D069E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336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91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332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81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797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859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421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409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374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79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92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515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9E916-82F6-A641-AC7B-9FD7EEB7D9C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75820-5814-E646-A56D-EC7391D07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598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938403" y="0"/>
            <a:ext cx="751996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64550"/>
            <a:ext cx="7772400" cy="1470025"/>
          </a:xfrm>
        </p:spPr>
        <p:txBody>
          <a:bodyPr/>
          <a:lstStyle/>
          <a:p>
            <a:r>
              <a:rPr lang="en-US" dirty="0"/>
              <a:t>Phylogenies: the basics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20325"/>
            <a:ext cx="6400800" cy="2841344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Marc Cadotte</a:t>
            </a:r>
          </a:p>
          <a:p>
            <a:r>
              <a:rPr lang="en-US" dirty="0" err="1"/>
              <a:t>marc.cadotte@utoronto.ca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006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alignment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Sequences need to be aligned as different sequences might start and stop at different places and changes in nucleotide number (e.g., duplications, insertions) mean sequences will be offset.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4422856"/>
            <a:ext cx="3810000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94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Alignment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MUSCLE is a commonly used program that is used to align sequences.</a:t>
            </a:r>
          </a:p>
        </p:txBody>
      </p:sp>
      <p:pic>
        <p:nvPicPr>
          <p:cNvPr id="4" name="Picture 3" descr="Screenshot 2016-03-21 14.34.3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2358"/>
            <a:ext cx="9144000" cy="289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62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Macintosh HD:Users:marc:Dropbox:Book_EcoPhy:2-chapter2:Ch2.1:Fig-2.1.3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278" y="1570154"/>
            <a:ext cx="6530608" cy="45560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0484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Macintosh HD:Users:marc:Dropbox:Book_EcoPhy:2-chapter2:Ch2.1:Fig-2.1.1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32610" y="539446"/>
            <a:ext cx="5478780" cy="63347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5053176" y="4762730"/>
            <a:ext cx="1124398" cy="529192"/>
          </a:xfrm>
          <a:prstGeom prst="rect">
            <a:avLst/>
          </a:prstGeom>
          <a:noFill/>
          <a:ln w="28575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753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Substitution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233" y="2634122"/>
            <a:ext cx="4093304" cy="359927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In the above example, C changes to A, A to T, T to A, etc., but these may not happen with the same probability.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691" y="1287392"/>
            <a:ext cx="3810000" cy="133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8591" y="1547886"/>
            <a:ext cx="4267100" cy="433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89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04474" cy="1143000"/>
          </a:xfrm>
        </p:spPr>
        <p:txBody>
          <a:bodyPr/>
          <a:lstStyle/>
          <a:p>
            <a:r>
              <a:rPr lang="en-US" dirty="0"/>
              <a:t>Substitution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417639"/>
            <a:ext cx="5998166" cy="21014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/>
              <a:t>There are many different substitution models that can be simple (all transitions and </a:t>
            </a:r>
            <a:r>
              <a:rPr lang="en-US" sz="3000" dirty="0" err="1"/>
              <a:t>transversions</a:t>
            </a:r>
            <a:r>
              <a:rPr lang="en-US" sz="3000" dirty="0"/>
              <a:t> happen with same probability).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127" y="274638"/>
            <a:ext cx="2368673" cy="2404203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57201" y="3433392"/>
            <a:ext cx="8405700" cy="21014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3000" dirty="0"/>
              <a:t>Models can be very complex, with different probabilities, probabilities of reversals, directionality, etc. </a:t>
            </a:r>
          </a:p>
        </p:txBody>
      </p:sp>
      <p:pic>
        <p:nvPicPr>
          <p:cNvPr id="6" name="Picture 5" descr="Screenshot 2016-03-21 14.59.1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451" y="4484492"/>
            <a:ext cx="4572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74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Substitution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.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92F1C53-5A4E-1F3F-AC08-3FD8329A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38760"/>
            <a:ext cx="5943600" cy="638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286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Phylogenetic reconstruction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156905" cy="4525963"/>
          </a:xfrm>
        </p:spPr>
        <p:txBody>
          <a:bodyPr/>
          <a:lstStyle/>
          <a:p>
            <a:r>
              <a:rPr lang="en-US" dirty="0"/>
              <a:t>There are a number of widely used methods to reconstruct phylogenies.</a:t>
            </a:r>
          </a:p>
          <a:p>
            <a:r>
              <a:rPr lang="en-US" dirty="0"/>
              <a:t>They different in assumptions, statistical analyses, computational time, and robustness (some are less reliable or sophisticated than others).</a:t>
            </a:r>
          </a:p>
          <a:p>
            <a:endParaRPr lang="en-US" dirty="0"/>
          </a:p>
        </p:txBody>
      </p:sp>
      <p:pic>
        <p:nvPicPr>
          <p:cNvPr id="4" name="Picture 3" descr="basic_tre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185" y="1031925"/>
            <a:ext cx="3082173" cy="488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39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Phylogenetic reconstruction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156905" cy="4525963"/>
          </a:xfrm>
        </p:spPr>
        <p:txBody>
          <a:bodyPr/>
          <a:lstStyle/>
          <a:p>
            <a:r>
              <a:rPr lang="en-US" dirty="0"/>
              <a:t>We will discuss four methods: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Distance based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Parsimony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Maximum Likelihood*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Bayesian*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*uses substitution model</a:t>
            </a:r>
          </a:p>
          <a:p>
            <a:endParaRPr lang="en-US" dirty="0"/>
          </a:p>
        </p:txBody>
      </p:sp>
      <p:pic>
        <p:nvPicPr>
          <p:cNvPr id="4" name="Picture 3" descr="basic_tre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185" y="1031925"/>
            <a:ext cx="3082173" cy="488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284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Distance based reconstruction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Creates a tree using the aligned sequence matrix using a </a:t>
            </a:r>
            <a:r>
              <a:rPr lang="en-US" dirty="0" err="1"/>
              <a:t>neighbour</a:t>
            </a:r>
            <a:r>
              <a:rPr lang="en-US" dirty="0"/>
              <a:t>-joining (NJ) method.</a:t>
            </a:r>
          </a:p>
          <a:p>
            <a:r>
              <a:rPr lang="en-US" dirty="0"/>
              <a:t> The NJ algorithm starts with a star phylogeny, and sequentially clusters tips based upon their sequence similarity.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780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Introduction –What is a phylogeny?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26" y="2316649"/>
            <a:ext cx="4170002" cy="32037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324" y="1417638"/>
            <a:ext cx="4237801" cy="532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13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360" y="0"/>
            <a:ext cx="539469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8498" y="1799254"/>
            <a:ext cx="3008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Neighbour</a:t>
            </a:r>
            <a:r>
              <a:rPr lang="en-US" sz="2400" dirty="0"/>
              <a:t> joining tree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53" y="4643655"/>
            <a:ext cx="4113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*not performed on raw distances, but relative ones (Q-</a:t>
            </a:r>
            <a:r>
              <a:rPr lang="en-US" dirty="0" err="1"/>
              <a:t>dist</a:t>
            </a:r>
            <a:r>
              <a:rPr lang="en-US" dirty="0"/>
              <a:t>).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9054" y="5924340"/>
            <a:ext cx="4748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Where </a:t>
            </a:r>
            <a:r>
              <a:rPr lang="en-US" i="1" dirty="0"/>
              <a:t>d(</a:t>
            </a:r>
            <a:r>
              <a:rPr lang="en-US" i="1" dirty="0" err="1"/>
              <a:t>i,j</a:t>
            </a:r>
            <a:r>
              <a:rPr lang="en-US" i="1" dirty="0"/>
              <a:t>)</a:t>
            </a:r>
            <a:r>
              <a:rPr lang="en-US" dirty="0"/>
              <a:t> is </a:t>
            </a:r>
            <a:r>
              <a:rPr lang="en-US" dirty="0" err="1"/>
              <a:t>dist</a:t>
            </a:r>
            <a:r>
              <a:rPr lang="en-US" dirty="0"/>
              <a:t> between two taxa, </a:t>
            </a:r>
            <a:r>
              <a:rPr lang="en-US" i="1" dirty="0"/>
              <a:t>n</a:t>
            </a:r>
            <a:r>
              <a:rPr lang="en-US" dirty="0"/>
              <a:t> is the number of taxa.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9542114"/>
              </p:ext>
            </p:extLst>
          </p:nvPr>
        </p:nvGraphicFramePr>
        <p:xfrm>
          <a:off x="194272" y="5221948"/>
          <a:ext cx="4038754" cy="702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28900" imgH="457200" progId="Equation.3">
                  <p:embed/>
                </p:oleObj>
              </mc:Choice>
              <mc:Fallback>
                <p:oleObj name="Equation" r:id="rId3" imgW="2628900" imgH="457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4272" y="5221948"/>
                        <a:ext cx="4038754" cy="702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11609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Parsimony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Conceptually simply.</a:t>
            </a:r>
          </a:p>
          <a:p>
            <a:r>
              <a:rPr lang="en-US" dirty="0"/>
              <a:t>Search all possible trees for the one that minimizes distances between species (minimal number of nucleotide substitutions).</a:t>
            </a:r>
          </a:p>
          <a:p>
            <a:r>
              <a:rPr lang="en-US" dirty="0"/>
              <a:t>Computationally difficult; there are 2 million trees for just 10 taxa.</a:t>
            </a:r>
          </a:p>
          <a:p>
            <a:r>
              <a:rPr lang="en-US" dirty="0"/>
              <a:t>Doesn’t account for substitution models.</a:t>
            </a:r>
          </a:p>
        </p:txBody>
      </p:sp>
    </p:spTree>
    <p:extLst>
      <p:ext uri="{BB962C8B-B14F-4D97-AF65-F5344CB8AC3E}">
        <p14:creationId xmlns:p14="http://schemas.microsoft.com/office/powerpoint/2010/main" val="589579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Maximum Likelihood (ML)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 Likelihood methods evaluate the likelihood of observing the data (aligned sequences) given a tree and a model of evolution.</a:t>
            </a:r>
          </a:p>
          <a:p>
            <a:r>
              <a:rPr lang="en-US" dirty="0"/>
              <a:t> ML algorithms proceed by searching tree space; but rather than comparing tree lengths (as with parsimony) they compare likelihoods.</a:t>
            </a:r>
          </a:p>
          <a:p>
            <a:r>
              <a:rPr lang="en-US" dirty="0"/>
              <a:t>Modern ML algorithms do not compare all trees but rather “follow” better fitting trees starting from an NJ tree.</a:t>
            </a:r>
          </a:p>
        </p:txBody>
      </p:sp>
    </p:spTree>
    <p:extLst>
      <p:ext uri="{BB962C8B-B14F-4D97-AF65-F5344CB8AC3E}">
        <p14:creationId xmlns:p14="http://schemas.microsoft.com/office/powerpoint/2010/main" val="7135073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Maximum Likelihood (ML)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Requires substitution models.</a:t>
            </a:r>
          </a:p>
          <a:p>
            <a:r>
              <a:rPr lang="en-US" dirty="0"/>
              <a:t>Trees requiring more mutations generally result in lower probabilities.</a:t>
            </a:r>
          </a:p>
          <a:p>
            <a:r>
              <a:rPr lang="en-US" dirty="0"/>
              <a:t>Newer algorithms are computationally fast –optimizes </a:t>
            </a:r>
            <a:r>
              <a:rPr lang="en-US" dirty="0" err="1"/>
              <a:t>subtrees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1185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Bayesian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Closely allied with ML methods –starts with NJ tree and then samples parameter space.</a:t>
            </a:r>
          </a:p>
          <a:p>
            <a:r>
              <a:rPr lang="en-US" dirty="0"/>
              <a:t>Sampling uses Markov-chain Monte Carlo (MCMC).</a:t>
            </a:r>
          </a:p>
          <a:p>
            <a:r>
              <a:rPr lang="en-US" dirty="0"/>
              <a:t>Randomly swaps nodes and determines if tree fits data better.</a:t>
            </a:r>
          </a:p>
          <a:p>
            <a:r>
              <a:rPr lang="en-US" dirty="0"/>
              <a:t>Runs for millions of iterations until improvement probabilities (AICs) are low.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05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Bayesian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Benefits: Can incorporate very complex models and missing data; returns </a:t>
            </a:r>
            <a:r>
              <a:rPr lang="en-US"/>
              <a:t>a large numbers </a:t>
            </a:r>
            <a:r>
              <a:rPr lang="en-US" dirty="0"/>
              <a:t>of trees.</a:t>
            </a:r>
          </a:p>
          <a:p>
            <a:r>
              <a:rPr lang="en-US" dirty="0"/>
              <a:t>Deficits: Computationally intensive (not run with R), often no way of knowing whether trees are the best trees.</a:t>
            </a:r>
          </a:p>
        </p:txBody>
      </p:sp>
    </p:spTree>
    <p:extLst>
      <p:ext uri="{BB962C8B-B14F-4D97-AF65-F5344CB8AC3E}">
        <p14:creationId xmlns:p14="http://schemas.microsoft.com/office/powerpoint/2010/main" val="40908174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get phylogenies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are really three major ways that ecologists get trees: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From molecular data.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Use an existing tree.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Add species to a ‘backbone’ phylogeny.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1799" y="3294221"/>
            <a:ext cx="3465791" cy="529192"/>
          </a:xfrm>
          <a:prstGeom prst="rect">
            <a:avLst/>
          </a:prstGeom>
          <a:noFill/>
          <a:ln w="28575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6371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trees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62060"/>
            <a:ext cx="8229600" cy="4525963"/>
          </a:xfrm>
        </p:spPr>
        <p:txBody>
          <a:bodyPr/>
          <a:lstStyle/>
          <a:p>
            <a:r>
              <a:rPr lang="en-US" dirty="0"/>
              <a:t>Finding a tree for your group of taxa is not easy, nor likely to be successful.</a:t>
            </a:r>
          </a:p>
          <a:p>
            <a:r>
              <a:rPr lang="en-US" dirty="0"/>
              <a:t>But you might work with a commonly studied group and easily find a published phylogeny.</a:t>
            </a:r>
          </a:p>
          <a:p>
            <a:r>
              <a:rPr lang="en-US" dirty="0"/>
              <a:t>You could also search </a:t>
            </a:r>
            <a:r>
              <a:rPr lang="en-US" dirty="0" err="1"/>
              <a:t>TreeBase.org</a:t>
            </a:r>
            <a:endParaRPr lang="en-US" dirty="0"/>
          </a:p>
        </p:txBody>
      </p:sp>
      <p:pic>
        <p:nvPicPr>
          <p:cNvPr id="4" name="Picture 3" descr="Screenshot 2016-03-22 10.34.1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43" y="1684553"/>
            <a:ext cx="7199453" cy="370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17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get phylogenies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are really three major ways that ecologists get trees: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From molecular data.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Use an existing tree.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Add species to a ‘backbone’ phylogeny.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31799" y="3916022"/>
            <a:ext cx="6587650" cy="529192"/>
          </a:xfrm>
          <a:prstGeom prst="rect">
            <a:avLst/>
          </a:prstGeom>
          <a:noFill/>
          <a:ln w="28575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4225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6422"/>
            <a:ext cx="8229600" cy="1143000"/>
          </a:xfrm>
        </p:spPr>
        <p:txBody>
          <a:bodyPr/>
          <a:lstStyle/>
          <a:p>
            <a:r>
              <a:rPr lang="en-US" dirty="0"/>
              <a:t>Add to backbone</a:t>
            </a:r>
          </a:p>
        </p:txBody>
      </p:sp>
      <p:pic>
        <p:nvPicPr>
          <p:cNvPr id="4" name="Picture 3" descr="Screenshot 2016-03-22 10.40.5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12" y="906458"/>
            <a:ext cx="7953461" cy="564732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580407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Phylogeny terms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:FIg2.1.pd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0368" y="2105561"/>
            <a:ext cx="6699660" cy="3725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74172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10781" cy="1143000"/>
          </a:xfrm>
        </p:spPr>
        <p:txBody>
          <a:bodyPr/>
          <a:lstStyle/>
          <a:p>
            <a:r>
              <a:rPr lang="en-US" dirty="0" err="1"/>
              <a:t>Phylomatic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68425" cy="4525963"/>
          </a:xfrm>
        </p:spPr>
        <p:txBody>
          <a:bodyPr/>
          <a:lstStyle/>
          <a:p>
            <a:r>
              <a:rPr lang="en-US" dirty="0"/>
              <a:t>Many polytomies.</a:t>
            </a:r>
          </a:p>
          <a:p>
            <a:r>
              <a:rPr lang="en-US" dirty="0"/>
              <a:t>Assumes maximal distance among species within clades.</a:t>
            </a:r>
          </a:p>
        </p:txBody>
      </p:sp>
      <p:pic>
        <p:nvPicPr>
          <p:cNvPr id="5" name="Picture 4" descr="TREE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981" y="0"/>
            <a:ext cx="39188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7772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89954-5CB3-F95D-DDF6-3AA7CD21C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Make tree from backbone in 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E4335-57A7-63BC-F9F6-C06321120B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83DE50-1806-6110-8475-E0C67E331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469" y="1226453"/>
            <a:ext cx="6324600" cy="25773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5CFE9A-0739-68B9-09F8-BCE1DC6C9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434" y="3442012"/>
            <a:ext cx="5578366" cy="268415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7291787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BC214-026C-EAC8-9833-67CD8B5E7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But we care about generating trees from sequence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84346A-ED71-C4CA-3D92-5DBFE84664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C9F44E-8157-2165-7AEF-2F11B48A9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19" y="1600200"/>
            <a:ext cx="4631102" cy="466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567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Phylogeny terms</a:t>
            </a:r>
          </a:p>
        </p:txBody>
      </p:sp>
      <p:pic>
        <p:nvPicPr>
          <p:cNvPr id="5" name="Picture 4" descr="2phylo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831" y="1417638"/>
            <a:ext cx="66548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002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Phylogeny terms</a:t>
            </a:r>
          </a:p>
        </p:txBody>
      </p:sp>
      <p:pic>
        <p:nvPicPr>
          <p:cNvPr id="4" name="Picture 3" descr="Macintosh HD:Users:marc:Dropbox:Book_EcoPhy:2-chapter2:final_figs:Fig2.17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644" y="1574348"/>
            <a:ext cx="5733610" cy="37489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677442" y="1417638"/>
            <a:ext cx="3981691" cy="39056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891634" y="1417638"/>
            <a:ext cx="1918090" cy="5006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975904" y="3122234"/>
            <a:ext cx="1570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Star phylogeny</a:t>
            </a:r>
          </a:p>
          <a:p>
            <a:r>
              <a:rPr lang="en-US" dirty="0"/>
              <a:t>Polytomy</a:t>
            </a:r>
          </a:p>
        </p:txBody>
      </p:sp>
      <p:pic>
        <p:nvPicPr>
          <p:cNvPr id="8" name="Picture 7" descr=":Fig3-4.pd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299" y="2684780"/>
            <a:ext cx="1798955" cy="1488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3419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get phylogenies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are really three major ways that ecologists get trees: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From molecular data.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Use an existing tree.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Add species to a ‘backbone’ phylogeny.</a:t>
            </a:r>
          </a:p>
        </p:txBody>
      </p:sp>
    </p:spTree>
    <p:extLst>
      <p:ext uri="{BB962C8B-B14F-4D97-AF65-F5344CB8AC3E}">
        <p14:creationId xmlns:p14="http://schemas.microsoft.com/office/powerpoint/2010/main" val="2445722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From molecular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36623"/>
            <a:ext cx="6633120" cy="4525963"/>
          </a:xfrm>
        </p:spPr>
        <p:txBody>
          <a:bodyPr/>
          <a:lstStyle/>
          <a:p>
            <a:r>
              <a:rPr lang="en-US" dirty="0"/>
              <a:t>There are many methodological choices and statistical routines.</a:t>
            </a:r>
          </a:p>
          <a:p>
            <a:r>
              <a:rPr lang="en-US" dirty="0"/>
              <a:t>We will briefly discuss a few commonly used methods.</a:t>
            </a:r>
          </a:p>
          <a:p>
            <a:r>
              <a:rPr lang="en-US" dirty="0"/>
              <a:t>I assume that we are interested in using genetic sequences (and not proteins, enzymes, or other molecular data).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1831" y="1762140"/>
            <a:ext cx="26797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129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From molecular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7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Two (three) options exist:</a:t>
            </a:r>
          </a:p>
          <a:p>
            <a:pPr marL="0" indent="0">
              <a:buNone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Sequence samples yourself.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Obtain sequences from online database.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Hybrid approach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3732" y="1417638"/>
            <a:ext cx="2296840" cy="1725487"/>
          </a:xfrm>
          <a:prstGeom prst="rect">
            <a:avLst/>
          </a:prstGeom>
        </p:spPr>
      </p:pic>
      <p:pic>
        <p:nvPicPr>
          <p:cNvPr id="5" name="Picture 4" descr="Screenshot 2016-03-21 14.29.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5589"/>
            <a:ext cx="9144000" cy="222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689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Macintosh HD:Users:marc:Dropbox:Book_EcoPhy:2-chapter2:Ch2.1:Fig-2.1.1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32610" y="539446"/>
            <a:ext cx="5478780" cy="6334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7089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16354</TotalTime>
  <Words>778</Words>
  <Application>Microsoft Macintosh PowerPoint</Application>
  <PresentationFormat>On-screen Show (4:3)</PresentationFormat>
  <Paragraphs>101</Paragraphs>
  <Slides>32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Calibri</vt:lpstr>
      <vt:lpstr>Office Theme</vt:lpstr>
      <vt:lpstr>Equation</vt:lpstr>
      <vt:lpstr>Phylogenies: the basics</vt:lpstr>
      <vt:lpstr>Introduction –What is a phylogeny?</vt:lpstr>
      <vt:lpstr>Phylogeny terms</vt:lpstr>
      <vt:lpstr>Phylogeny terms</vt:lpstr>
      <vt:lpstr>Phylogeny terms</vt:lpstr>
      <vt:lpstr>How to get phylogenies</vt:lpstr>
      <vt:lpstr>1. From molecular data</vt:lpstr>
      <vt:lpstr>1. From molecular data</vt:lpstr>
      <vt:lpstr>PowerPoint Presentation</vt:lpstr>
      <vt:lpstr>Sequence alignment</vt:lpstr>
      <vt:lpstr>Alignment</vt:lpstr>
      <vt:lpstr>PowerPoint Presentation</vt:lpstr>
      <vt:lpstr>PowerPoint Presentation</vt:lpstr>
      <vt:lpstr>Substitution model</vt:lpstr>
      <vt:lpstr>Substitution model</vt:lpstr>
      <vt:lpstr>Substitution model</vt:lpstr>
      <vt:lpstr>Phylogenetic reconstruction</vt:lpstr>
      <vt:lpstr>Phylogenetic reconstruction</vt:lpstr>
      <vt:lpstr>1. Distance based reconstruction</vt:lpstr>
      <vt:lpstr>PowerPoint Presentation</vt:lpstr>
      <vt:lpstr>2. Parsimony</vt:lpstr>
      <vt:lpstr>3. Maximum Likelihood (ML)</vt:lpstr>
      <vt:lpstr>3. Maximum Likelihood (ML)</vt:lpstr>
      <vt:lpstr>4. Bayesian</vt:lpstr>
      <vt:lpstr>4. Bayesian</vt:lpstr>
      <vt:lpstr>How to get phylogenies</vt:lpstr>
      <vt:lpstr>Finding trees</vt:lpstr>
      <vt:lpstr>How to get phylogenies</vt:lpstr>
      <vt:lpstr>Add to backbone</vt:lpstr>
      <vt:lpstr>Phylomatic</vt:lpstr>
      <vt:lpstr>Make tree from backbone in R</vt:lpstr>
      <vt:lpstr>But we care about generating trees from sequence data</vt:lpstr>
    </vt:vector>
  </TitlesOfParts>
  <Company>University of Toronto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Phylogenies in Ecology</dc:title>
  <dc:creator>Marc Cadotte</dc:creator>
  <cp:lastModifiedBy>Marc Cadotte</cp:lastModifiedBy>
  <cp:revision>62</cp:revision>
  <dcterms:created xsi:type="dcterms:W3CDTF">2016-03-11T14:14:33Z</dcterms:created>
  <dcterms:modified xsi:type="dcterms:W3CDTF">2025-03-05T21:34:47Z</dcterms:modified>
</cp:coreProperties>
</file>